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234440"/>
            <a:ext cx="2011680" cy="42976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19659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Super-Cube®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502920" y="269748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Human-centric leadership developed from the core outward.</a:t>
            </a:r>
            <a:endParaRPr lang="en-US" sz="1800" dirty="0"/>
          </a:p>
        </p:txBody>
      </p:sp>
      <p:sp>
        <p:nvSpPr>
          <p:cNvPr id="6" name="Shape 2"/>
          <p:cNvSpPr/>
          <p:nvPr/>
        </p:nvSpPr>
        <p:spPr>
          <a:xfrm>
            <a:off x="502920" y="3429000"/>
            <a:ext cx="1737360" cy="475488"/>
          </a:xfrm>
          <a:prstGeom prst="roundRect">
            <a:avLst>
              <a:gd name="adj" fmla="val 11538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502920" y="3429000"/>
            <a:ext cx="73152" cy="475488"/>
          </a:xfrm>
          <a:prstGeom prst="rect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67512" y="354787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Choices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2377440" y="3429000"/>
            <a:ext cx="1737360" cy="475488"/>
          </a:xfrm>
          <a:prstGeom prst="roundRect">
            <a:avLst>
              <a:gd name="adj" fmla="val 11538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2377440" y="3429000"/>
            <a:ext cx="73152" cy="475488"/>
          </a:xfrm>
          <a:prstGeom prst="rect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2542032" y="354787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Principles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251960" y="3429000"/>
            <a:ext cx="1737360" cy="475488"/>
          </a:xfrm>
          <a:prstGeom prst="roundRect">
            <a:avLst>
              <a:gd name="adj" fmla="val 11538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251960" y="3429000"/>
            <a:ext cx="73152" cy="475488"/>
          </a:xfrm>
          <a:prstGeom prst="rect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416552" y="354787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6126480" y="3429000"/>
            <a:ext cx="1737360" cy="475488"/>
          </a:xfrm>
          <a:prstGeom prst="roundRect">
            <a:avLst>
              <a:gd name="adj" fmla="val 11538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126480" y="3429000"/>
            <a:ext cx="73152" cy="475488"/>
          </a:xfrm>
          <a:prstGeom prst="rect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291072" y="354787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8001000" y="3429000"/>
            <a:ext cx="1737360" cy="475488"/>
          </a:xfrm>
          <a:prstGeom prst="roundRect">
            <a:avLst>
              <a:gd name="adj" fmla="val 11538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8001000" y="3429000"/>
            <a:ext cx="73152" cy="475488"/>
          </a:xfrm>
          <a:prstGeom prst="rect">
            <a:avLst/>
          </a:prstGeom>
          <a:solidFill>
            <a:srgbClr val="16979A"/>
          </a:solidFill>
          <a:ln w="12700">
            <a:solidFill>
              <a:srgbClr val="16979A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165592" y="354787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9875520" y="3429000"/>
            <a:ext cx="1737360" cy="475488"/>
          </a:xfrm>
          <a:prstGeom prst="roundRect">
            <a:avLst>
              <a:gd name="adj" fmla="val 11538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9875520" y="3429000"/>
            <a:ext cx="73152" cy="475488"/>
          </a:xfrm>
          <a:prstGeom prst="rect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10040112" y="354787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502920" y="429768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Craig Ross Muller  ·  UKZN DBA 2020  ·  Schools · Corporate L&amp;D · Coaches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502920" y="58064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overview</a:t>
            </a:r>
            <a:endParaRPr lang="en-US" sz="1200" dirty="0"/>
          </a:p>
        </p:txBody>
      </p:sp>
      <p:sp>
        <p:nvSpPr>
          <p:cNvPr id="26" name="Shape 22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28" name="Text 24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1/12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ORGANISATIONS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 packs, cohorts, and coach visibility.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502920" y="155448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758952" y="1874520"/>
            <a:ext cx="237744" cy="237744"/>
          </a:xfrm>
          <a:prstGeom prst="ellipse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1143000" y="1847088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 packs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758952" y="237744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20 / 50 seats with volume discounts for classrooms, departments, and school or company licences.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4251960" y="155448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507992" y="1874520"/>
            <a:ext cx="237744" cy="237744"/>
          </a:xfrm>
          <a:prstGeom prst="ellipse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4892040" y="1847088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codes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507992" y="237744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Learners join with a simple code—roster stays under coach and admin control.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001000" y="155448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257032" y="1874520"/>
            <a:ext cx="237744" cy="237744"/>
          </a:xfrm>
          <a:prstGeom prst="ellipse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641080" y="1847088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 heat map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8257032" y="237744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face strengths and gaps across a cohort so facilitation targets what matters.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502920" y="379476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758952" y="4114800"/>
            <a:ext cx="237744" cy="237744"/>
          </a:xfrm>
          <a:prstGeom prst="ellipse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1143000" y="4087368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CSV export</a:t>
            </a:r>
            <a:endParaRPr lang="en-US" sz="1600" dirty="0"/>
          </a:p>
        </p:txBody>
      </p:sp>
      <p:sp>
        <p:nvSpPr>
          <p:cNvPr id="21" name="Text 17"/>
          <p:cNvSpPr/>
          <p:nvPr/>
        </p:nvSpPr>
        <p:spPr>
          <a:xfrm>
            <a:off x="758952" y="461772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and outcomes export for L&amp;D systems, boards, and safeguarding records.</a:t>
            </a:r>
            <a:endParaRPr lang="en-US" sz="1300" dirty="0"/>
          </a:p>
        </p:txBody>
      </p:sp>
      <p:sp>
        <p:nvSpPr>
          <p:cNvPr id="22" name="Shape 18"/>
          <p:cNvSpPr/>
          <p:nvPr/>
        </p:nvSpPr>
        <p:spPr>
          <a:xfrm>
            <a:off x="4251960" y="379476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23" name="Shape 19"/>
          <p:cNvSpPr/>
          <p:nvPr/>
        </p:nvSpPr>
        <p:spPr>
          <a:xfrm>
            <a:off x="4507992" y="4114800"/>
            <a:ext cx="237744" cy="237744"/>
          </a:xfrm>
          <a:prstGeom prst="ellipse">
            <a:avLst/>
          </a:prstGeom>
          <a:solidFill>
            <a:srgbClr val="16979A"/>
          </a:solidFill>
          <a:ln w="12700">
            <a:solidFill>
              <a:srgbClr val="16979A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4892040" y="4087368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journals</a:t>
            </a:r>
            <a:endParaRPr lang="en-US" sz="1600" dirty="0"/>
          </a:p>
        </p:txBody>
      </p:sp>
      <p:sp>
        <p:nvSpPr>
          <p:cNvPr id="25" name="Text 21"/>
          <p:cNvSpPr/>
          <p:nvPr/>
        </p:nvSpPr>
        <p:spPr>
          <a:xfrm>
            <a:off x="4507992" y="461772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 reflections stay private; coaches get aggregate signals without oversharing.</a:t>
            </a:r>
            <a:endParaRPr lang="en-US" sz="1300" dirty="0"/>
          </a:p>
        </p:txBody>
      </p:sp>
      <p:sp>
        <p:nvSpPr>
          <p:cNvPr id="26" name="Shape 22"/>
          <p:cNvSpPr/>
          <p:nvPr/>
        </p:nvSpPr>
        <p:spPr>
          <a:xfrm>
            <a:off x="8001000" y="379476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27" name="Shape 23"/>
          <p:cNvSpPr/>
          <p:nvPr/>
        </p:nvSpPr>
        <p:spPr>
          <a:xfrm>
            <a:off x="8257032" y="4114800"/>
            <a:ext cx="237744" cy="237744"/>
          </a:xfrm>
          <a:prstGeom prst="ellipse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8641080" y="4087368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kit</a:t>
            </a:r>
            <a:endParaRPr lang="en-US" sz="1600" dirty="0"/>
          </a:p>
        </p:txBody>
      </p:sp>
      <p:sp>
        <p:nvSpPr>
          <p:cNvPr id="29" name="Text 25"/>
          <p:cNvSpPr/>
          <p:nvPr/>
        </p:nvSpPr>
        <p:spPr>
          <a:xfrm>
            <a:off x="8257032" y="461772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8-week cohort pattern: orient, baseline, faces, re-measure, certify—ready for staff rooms.</a:t>
            </a:r>
            <a:endParaRPr lang="en-US" sz="1300" dirty="0"/>
          </a:p>
        </p:txBody>
      </p:sp>
      <p:sp>
        <p:nvSpPr>
          <p:cNvPr id="30" name="Shape 26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32" name="Text 28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10/12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free. Pay once. No subscription.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502920" y="1554480"/>
            <a:ext cx="3566160" cy="4480560"/>
          </a:xfrm>
          <a:prstGeom prst="roundRect">
            <a:avLst>
              <a:gd name="adj" fmla="val 205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7" name="Text 3"/>
          <p:cNvSpPr/>
          <p:nvPr/>
        </p:nvSpPr>
        <p:spPr>
          <a:xfrm>
            <a:off x="822960" y="1874520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822960" y="228600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</a:t>
            </a:r>
            <a:endParaRPr lang="en-US" sz="3400" dirty="0"/>
          </a:p>
        </p:txBody>
      </p:sp>
      <p:sp>
        <p:nvSpPr>
          <p:cNvPr id="9" name="Text 5"/>
          <p:cNvSpPr/>
          <p:nvPr/>
        </p:nvSpPr>
        <p:spPr>
          <a:xfrm>
            <a:off x="822960" y="301752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Device-local baseline across six faces. See your map before you commit to the full pathway.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822960" y="534924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card required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4297680" y="1554480"/>
            <a:ext cx="3566160" cy="4480560"/>
          </a:xfrm>
          <a:prstGeom prst="roundRect">
            <a:avLst>
              <a:gd name="adj" fmla="val 2051"/>
            </a:avLst>
          </a:prstGeom>
          <a:solidFill>
            <a:srgbClr val="171A20"/>
          </a:solidFill>
          <a:ln w="12700">
            <a:solidFill>
              <a:srgbClr val="171A20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1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297680" y="1554480"/>
            <a:ext cx="3566160" cy="54864"/>
          </a:xfrm>
          <a:prstGeom prst="rect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617720" y="1920240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A0A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PATHWAY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4617720" y="233172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R99  /  $6</a:t>
            </a:r>
            <a:endParaRPr lang="en-US" sz="3000" dirty="0"/>
          </a:p>
        </p:txBody>
      </p:sp>
      <p:sp>
        <p:nvSpPr>
          <p:cNvPr id="15" name="Text 11"/>
          <p:cNvSpPr/>
          <p:nvPr/>
        </p:nvSpPr>
        <p:spPr>
          <a:xfrm>
            <a:off x="4617720" y="288036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0A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per learner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4617720" y="33832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 → courses → practice → re-measure → report &amp; certificate. Same price for Kids, Adolescents, and Adults.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4617720" y="534924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Paystack checkout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8138160" y="1554480"/>
            <a:ext cx="3566160" cy="4480560"/>
          </a:xfrm>
          <a:prstGeom prst="roundRect">
            <a:avLst>
              <a:gd name="adj" fmla="val 205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9" name="Text 15"/>
          <p:cNvSpPr/>
          <p:nvPr/>
        </p:nvSpPr>
        <p:spPr>
          <a:xfrm>
            <a:off x="8458200" y="1874520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 PACKS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8458200" y="22860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discount</a:t>
            </a:r>
            <a:endParaRPr lang="en-US" sz="2000" dirty="0"/>
          </a:p>
        </p:txBody>
      </p:sp>
      <p:sp>
        <p:nvSpPr>
          <p:cNvPr id="21" name="Shape 17"/>
          <p:cNvSpPr/>
          <p:nvPr/>
        </p:nvSpPr>
        <p:spPr>
          <a:xfrm>
            <a:off x="8458200" y="3017520"/>
            <a:ext cx="164592" cy="164592"/>
          </a:xfrm>
          <a:prstGeom prst="ellipse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8732520" y="297180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seats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8732520" y="3264408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off  ·  classroom pilot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8458200" y="3840480"/>
            <a:ext cx="164592" cy="164592"/>
          </a:xfrm>
          <a:prstGeom prst="ellipse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8732520" y="379476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seats</a:t>
            </a:r>
            <a:endParaRPr lang="en-US" sz="1500" dirty="0"/>
          </a:p>
        </p:txBody>
      </p:sp>
      <p:sp>
        <p:nvSpPr>
          <p:cNvPr id="26" name="Text 22"/>
          <p:cNvSpPr/>
          <p:nvPr/>
        </p:nvSpPr>
        <p:spPr>
          <a:xfrm>
            <a:off x="8732520" y="4087368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15% off  ·  popular cohort</a:t>
            </a:r>
            <a:endParaRPr lang="en-US" sz="1200" dirty="0"/>
          </a:p>
        </p:txBody>
      </p:sp>
      <p:sp>
        <p:nvSpPr>
          <p:cNvPr id="27" name="Shape 23"/>
          <p:cNvSpPr/>
          <p:nvPr/>
        </p:nvSpPr>
        <p:spPr>
          <a:xfrm>
            <a:off x="8458200" y="4663440"/>
            <a:ext cx="164592" cy="164592"/>
          </a:xfrm>
          <a:prstGeom prst="ellipse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8732520" y="461772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seats</a:t>
            </a:r>
            <a:endParaRPr lang="en-US" sz="1500" dirty="0"/>
          </a:p>
        </p:txBody>
      </p:sp>
      <p:sp>
        <p:nvSpPr>
          <p:cNvPr id="29" name="Text 25"/>
          <p:cNvSpPr/>
          <p:nvPr/>
        </p:nvSpPr>
        <p:spPr>
          <a:xfrm>
            <a:off x="8732520" y="4910328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 off  ·  school licence</a:t>
            </a:r>
            <a:endParaRPr lang="en-US" sz="1200" dirty="0"/>
          </a:p>
        </p:txBody>
      </p:sp>
      <p:sp>
        <p:nvSpPr>
          <p:cNvPr id="30" name="Shape 26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32" name="Text 28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11/12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97280"/>
            <a:ext cx="1828800" cy="38404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182880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develop leaders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core outward?</a:t>
            </a:r>
            <a:endParaRPr lang="en-US" sz="3400" dirty="0"/>
          </a:p>
        </p:txBody>
      </p:sp>
      <p:sp>
        <p:nvSpPr>
          <p:cNvPr id="5" name="Shape 1"/>
          <p:cNvSpPr/>
          <p:nvPr/>
        </p:nvSpPr>
        <p:spPr>
          <a:xfrm>
            <a:off x="502920" y="3200400"/>
            <a:ext cx="3108960" cy="594360"/>
          </a:xfrm>
          <a:prstGeom prst="roundRect">
            <a:avLst>
              <a:gd name="adj" fmla="val 12308"/>
            </a:avLst>
          </a:prstGeom>
          <a:solidFill>
            <a:srgbClr val="171A20"/>
          </a:solidFill>
          <a:ln w="12700">
            <a:solidFill>
              <a:srgbClr val="171A20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8000"/>
              </a:srgbClr>
            </a:outerShdw>
          </a:effectLst>
        </p:spPr>
      </p:sp>
      <p:sp>
        <p:nvSpPr>
          <p:cNvPr id="6" name="Text 2"/>
          <p:cNvSpPr/>
          <p:nvPr/>
        </p:nvSpPr>
        <p:spPr>
          <a:xfrm>
            <a:off x="502920" y="3337560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free baseline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3840480" y="3200400"/>
            <a:ext cx="256032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19050">
            <a:solidFill>
              <a:srgbClr val="E8E8E8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3840480" y="333756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pilot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02920" y="416052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pPr indent="0" marL="0">
              <a:buNone/>
            </a:pPr>
            <a:r>
              <a:rPr lang="en-US" sz="15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pPr indent="0" marL="0">
              <a:buNone/>
            </a:pPr>
            <a:r>
              <a:rPr lang="en-US" sz="15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hello@super-cube.me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502920" y="4846320"/>
            <a:ext cx="1737360" cy="384048"/>
          </a:xfrm>
          <a:prstGeom prst="roundRect">
            <a:avLst>
              <a:gd name="adj" fmla="val 1428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502920" y="4846320"/>
            <a:ext cx="64008" cy="384048"/>
          </a:xfrm>
          <a:prstGeom prst="rect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49224" y="491947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Choices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2377440" y="4846320"/>
            <a:ext cx="1737360" cy="384048"/>
          </a:xfrm>
          <a:prstGeom prst="roundRect">
            <a:avLst>
              <a:gd name="adj" fmla="val 1428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2377440" y="4846320"/>
            <a:ext cx="64008" cy="384048"/>
          </a:xfrm>
          <a:prstGeom prst="rect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2523744" y="491947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Principles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4251960" y="4846320"/>
            <a:ext cx="1737360" cy="384048"/>
          </a:xfrm>
          <a:prstGeom prst="roundRect">
            <a:avLst>
              <a:gd name="adj" fmla="val 1428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4251960" y="4846320"/>
            <a:ext cx="64008" cy="384048"/>
          </a:xfrm>
          <a:prstGeom prst="rect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4398264" y="491947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6126480" y="4846320"/>
            <a:ext cx="1737360" cy="384048"/>
          </a:xfrm>
          <a:prstGeom prst="roundRect">
            <a:avLst>
              <a:gd name="adj" fmla="val 1428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6126480" y="4846320"/>
            <a:ext cx="64008" cy="384048"/>
          </a:xfrm>
          <a:prstGeom prst="rect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6272784" y="491947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</a:t>
            </a:r>
            <a:endParaRPr lang="en-US" sz="1100" dirty="0"/>
          </a:p>
        </p:txBody>
      </p:sp>
      <p:sp>
        <p:nvSpPr>
          <p:cNvPr id="22" name="Shape 18"/>
          <p:cNvSpPr/>
          <p:nvPr/>
        </p:nvSpPr>
        <p:spPr>
          <a:xfrm>
            <a:off x="8001000" y="4846320"/>
            <a:ext cx="1737360" cy="384048"/>
          </a:xfrm>
          <a:prstGeom prst="roundRect">
            <a:avLst>
              <a:gd name="adj" fmla="val 1428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8001000" y="4846320"/>
            <a:ext cx="64008" cy="384048"/>
          </a:xfrm>
          <a:prstGeom prst="rect">
            <a:avLst/>
          </a:prstGeom>
          <a:solidFill>
            <a:srgbClr val="16979A"/>
          </a:solidFill>
          <a:ln w="12700">
            <a:solidFill>
              <a:srgbClr val="16979A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8147304" y="491947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</a:t>
            </a:r>
            <a:endParaRPr lang="en-US" sz="1100" dirty="0"/>
          </a:p>
        </p:txBody>
      </p:sp>
      <p:sp>
        <p:nvSpPr>
          <p:cNvPr id="25" name="Shape 21"/>
          <p:cNvSpPr/>
          <p:nvPr/>
        </p:nvSpPr>
        <p:spPr>
          <a:xfrm>
            <a:off x="9875520" y="4846320"/>
            <a:ext cx="1737360" cy="384048"/>
          </a:xfrm>
          <a:prstGeom prst="roundRect">
            <a:avLst>
              <a:gd name="adj" fmla="val 1428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9875520" y="4846320"/>
            <a:ext cx="64008" cy="384048"/>
          </a:xfrm>
          <a:prstGeom prst="rect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10021824" y="491947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</a:t>
            </a:r>
            <a:endParaRPr lang="en-US" sz="1100" dirty="0"/>
          </a:p>
        </p:txBody>
      </p:sp>
      <p:sp>
        <p:nvSpPr>
          <p:cNvPr id="28" name="Text 24"/>
          <p:cNvSpPr/>
          <p:nvPr/>
        </p:nvSpPr>
        <p:spPr>
          <a:xfrm>
            <a:off x="502920" y="5577840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Craig Ross Muller  ·  Super-Cube®  ·  Human-centric leadership</a:t>
            </a:r>
            <a:endParaRPr lang="en-US" sz="1200" dirty="0"/>
          </a:p>
        </p:txBody>
      </p:sp>
      <p:sp>
        <p:nvSpPr>
          <p:cNvPr id="29" name="Shape 25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31" name="Text 27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12/12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development is fragmented.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502920" y="1554480"/>
            <a:ext cx="53949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502920" y="1554480"/>
            <a:ext cx="73152" cy="2057400"/>
          </a:xfrm>
          <a:prstGeom prst="rect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868680" y="192024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Siloed skill fads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868680" y="2423160"/>
            <a:ext cx="4754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One-off modules on communication, resilience, or EQ—without a coherent whole-person model that links them.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6126480" y="1554480"/>
            <a:ext cx="53949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126480" y="1554480"/>
            <a:ext cx="73152" cy="2057400"/>
          </a:xfrm>
          <a:prstGeom prst="rect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492240" y="192024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to measure growth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92240" y="2423160"/>
            <a:ext cx="4754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Attendance and smile sheets replace pre/post capability data. Leaders cannot see which faces moved—and which did not.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02920" y="3794760"/>
            <a:ext cx="53949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502920" y="3794760"/>
            <a:ext cx="73152" cy="2057400"/>
          </a:xfrm>
          <a:prstGeom prst="rect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68680" y="416052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shared language</a:t>
            </a:r>
            <a:endParaRPr lang="en-US" sz="1700" dirty="0"/>
          </a:p>
        </p:txBody>
      </p:sp>
      <p:sp>
        <p:nvSpPr>
          <p:cNvPr id="17" name="Text 13"/>
          <p:cNvSpPr/>
          <p:nvPr/>
        </p:nvSpPr>
        <p:spPr>
          <a:xfrm>
            <a:off x="868680" y="4663440"/>
            <a:ext cx="4754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Schools, companies, and coaches use different frameworks. Cohorts lack one map that works from age 5 to senior leadership.</a:t>
            </a:r>
            <a:endParaRPr lang="en-US" sz="1400" dirty="0"/>
          </a:p>
        </p:txBody>
      </p:sp>
      <p:sp>
        <p:nvSpPr>
          <p:cNvPr id="18" name="Shape 14"/>
          <p:cNvSpPr/>
          <p:nvPr/>
        </p:nvSpPr>
        <p:spPr>
          <a:xfrm>
            <a:off x="6126480" y="3794760"/>
            <a:ext cx="53949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6126480" y="3794760"/>
            <a:ext cx="73152" cy="2057400"/>
          </a:xfrm>
          <a:prstGeom prst="rect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492240" y="416052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Imported, incomplete models</a:t>
            </a:r>
            <a:endParaRPr lang="en-US" sz="1700" dirty="0"/>
          </a:p>
        </p:txBody>
      </p:sp>
      <p:sp>
        <p:nvSpPr>
          <p:cNvPr id="21" name="Text 17"/>
          <p:cNvSpPr/>
          <p:nvPr/>
        </p:nvSpPr>
        <p:spPr>
          <a:xfrm>
            <a:off x="6492240" y="4663440"/>
            <a:ext cx="4754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 lists and Western templates under-weight ethics, body, purpose, and relational philosophy—especially in African contexts.</a:t>
            </a:r>
            <a:endParaRPr lang="en-US" sz="1400" dirty="0"/>
          </a:p>
        </p:txBody>
      </p:sp>
      <p:sp>
        <p:nvSpPr>
          <p:cNvPr id="22" name="Shape 18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2/12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Philosophy → Theory → Model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502920" y="1417320"/>
            <a:ext cx="111858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Super-Cube® is a practiceable model—grounded in philosophy and theory, not a free-floating fad.</a:t>
            </a:r>
            <a:endParaRPr lang="en-US" sz="1400" dirty="0"/>
          </a:p>
        </p:txBody>
      </p:sp>
      <p:sp>
        <p:nvSpPr>
          <p:cNvPr id="7" name="Shape 3"/>
          <p:cNvSpPr/>
          <p:nvPr/>
        </p:nvSpPr>
        <p:spPr>
          <a:xfrm>
            <a:off x="502920" y="1874520"/>
            <a:ext cx="3429000" cy="2194560"/>
          </a:xfrm>
          <a:prstGeom prst="roundRect">
            <a:avLst>
              <a:gd name="adj" fmla="val 3333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502920" y="1874520"/>
            <a:ext cx="3429000" cy="54864"/>
          </a:xfrm>
          <a:prstGeom prst="rect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58952" y="2130552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D1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PHILOSOPHY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758952" y="2404872"/>
            <a:ext cx="2916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 &amp; worldview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758952" y="288036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Buber — I–Thou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758952" y="320040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 — I am because we are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758952" y="352044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 Wilber — AQAL integral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886200" y="278892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4187952" y="1874520"/>
            <a:ext cx="3429000" cy="2194560"/>
          </a:xfrm>
          <a:prstGeom prst="roundRect">
            <a:avLst>
              <a:gd name="adj" fmla="val 3333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187952" y="1874520"/>
            <a:ext cx="3429000" cy="54864"/>
          </a:xfrm>
          <a:prstGeom prst="rect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4443984" y="2130552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ED8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THEORY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4443984" y="2404872"/>
            <a:ext cx="2916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leadership works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4443984" y="288036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Illeris: Content · Incentive · Interaction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4443984" y="320040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 theories (six faces)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4443984" y="352044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map → integral frames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7571232" y="278892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3" name="Shape 19"/>
          <p:cNvSpPr/>
          <p:nvPr/>
        </p:nvSpPr>
        <p:spPr>
          <a:xfrm>
            <a:off x="7872984" y="1874520"/>
            <a:ext cx="3429000" cy="2194560"/>
          </a:xfrm>
          <a:prstGeom prst="roundRect">
            <a:avLst>
              <a:gd name="adj" fmla="val 3333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24" name="Shape 20"/>
          <p:cNvSpPr/>
          <p:nvPr/>
        </p:nvSpPr>
        <p:spPr>
          <a:xfrm>
            <a:off x="7872984" y="1874520"/>
            <a:ext cx="3429000" cy="54864"/>
          </a:xfrm>
          <a:prstGeom prst="rect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8129016" y="2130552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64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MODEL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8129016" y="2404872"/>
            <a:ext cx="2916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Practiceable framework</a:t>
            </a:r>
            <a:endParaRPr lang="en-US" sz="1600" dirty="0"/>
          </a:p>
        </p:txBody>
      </p:sp>
      <p:sp>
        <p:nvSpPr>
          <p:cNvPr id="27" name="Text 23"/>
          <p:cNvSpPr/>
          <p:nvPr/>
        </p:nvSpPr>
        <p:spPr>
          <a:xfrm>
            <a:off x="8129016" y="288036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 at the centre</a:t>
            </a:r>
            <a:endParaRPr lang="en-US" sz="1300" dirty="0"/>
          </a:p>
        </p:txBody>
      </p:sp>
      <p:sp>
        <p:nvSpPr>
          <p:cNvPr id="28" name="Text 24"/>
          <p:cNvSpPr/>
          <p:nvPr/>
        </p:nvSpPr>
        <p:spPr>
          <a:xfrm>
            <a:off x="8129016" y="320040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developable faces</a:t>
            </a:r>
            <a:endParaRPr lang="en-US" sz="1300" dirty="0"/>
          </a:p>
        </p:txBody>
      </p:sp>
      <p:sp>
        <p:nvSpPr>
          <p:cNvPr id="29" name="Text 25"/>
          <p:cNvSpPr/>
          <p:nvPr/>
        </p:nvSpPr>
        <p:spPr>
          <a:xfrm>
            <a:off x="8129016" y="352044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· practise · re-measure</a:t>
            </a:r>
            <a:endParaRPr lang="en-US" sz="1300" dirty="0"/>
          </a:p>
        </p:txBody>
      </p:sp>
      <p:sp>
        <p:nvSpPr>
          <p:cNvPr id="30" name="Shape 26"/>
          <p:cNvSpPr/>
          <p:nvPr/>
        </p:nvSpPr>
        <p:spPr>
          <a:xfrm>
            <a:off x="502920" y="4297680"/>
            <a:ext cx="5532120" cy="1874520"/>
          </a:xfrm>
          <a:prstGeom prst="roundRect">
            <a:avLst>
              <a:gd name="adj" fmla="val 3902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31" name="Text 27"/>
          <p:cNvSpPr/>
          <p:nvPr/>
        </p:nvSpPr>
        <p:spPr>
          <a:xfrm>
            <a:off x="758952" y="4462272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CONSTRUCT-LEVEL THEORIES</a:t>
            </a:r>
            <a:endParaRPr lang="en-US" sz="1100" dirty="0"/>
          </a:p>
        </p:txBody>
      </p:sp>
      <p:sp>
        <p:nvSpPr>
          <p:cNvPr id="32" name="Shape 28"/>
          <p:cNvSpPr/>
          <p:nvPr/>
        </p:nvSpPr>
        <p:spPr>
          <a:xfrm>
            <a:off x="758952" y="4855464"/>
            <a:ext cx="128016" cy="128016"/>
          </a:xfrm>
          <a:prstGeom prst="ellipse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978408" y="480060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Choices: Choice theory</a:t>
            </a:r>
            <a:endParaRPr lang="en-US" sz="1100" dirty="0"/>
          </a:p>
        </p:txBody>
      </p:sp>
      <p:sp>
        <p:nvSpPr>
          <p:cNvPr id="34" name="Shape 30"/>
          <p:cNvSpPr/>
          <p:nvPr/>
        </p:nvSpPr>
        <p:spPr>
          <a:xfrm>
            <a:off x="3410712" y="4855464"/>
            <a:ext cx="128016" cy="128016"/>
          </a:xfrm>
          <a:prstGeom prst="ellipse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35" name="Text 31"/>
          <p:cNvSpPr/>
          <p:nvPr/>
        </p:nvSpPr>
        <p:spPr>
          <a:xfrm>
            <a:off x="3630168" y="480060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Principles: Caldwell et al. principle-centred</a:t>
            </a:r>
            <a:endParaRPr lang="en-US" sz="1100" dirty="0"/>
          </a:p>
        </p:txBody>
      </p:sp>
      <p:sp>
        <p:nvSpPr>
          <p:cNvPr id="36" name="Shape 32"/>
          <p:cNvSpPr/>
          <p:nvPr/>
        </p:nvSpPr>
        <p:spPr>
          <a:xfrm>
            <a:off x="758952" y="5266944"/>
            <a:ext cx="128016" cy="128016"/>
          </a:xfrm>
          <a:prstGeom prst="ellipse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37" name="Text 33"/>
          <p:cNvSpPr/>
          <p:nvPr/>
        </p:nvSpPr>
        <p:spPr>
          <a:xfrm>
            <a:off x="978408" y="521208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Mental: Cognition theory</a:t>
            </a:r>
            <a:endParaRPr lang="en-US" sz="1100" dirty="0"/>
          </a:p>
        </p:txBody>
      </p:sp>
      <p:sp>
        <p:nvSpPr>
          <p:cNvPr id="38" name="Shape 34"/>
          <p:cNvSpPr/>
          <p:nvPr/>
        </p:nvSpPr>
        <p:spPr>
          <a:xfrm>
            <a:off x="3410712" y="5266944"/>
            <a:ext cx="128016" cy="128016"/>
          </a:xfrm>
          <a:prstGeom prst="ellipse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39" name="Text 35"/>
          <p:cNvSpPr/>
          <p:nvPr/>
        </p:nvSpPr>
        <p:spPr>
          <a:xfrm>
            <a:off x="3630168" y="521208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Emotional: Mayer, Salovey &amp; Caruso EI</a:t>
            </a:r>
            <a:endParaRPr lang="en-US" sz="1100" dirty="0"/>
          </a:p>
        </p:txBody>
      </p:sp>
      <p:sp>
        <p:nvSpPr>
          <p:cNvPr id="40" name="Shape 36"/>
          <p:cNvSpPr/>
          <p:nvPr/>
        </p:nvSpPr>
        <p:spPr>
          <a:xfrm>
            <a:off x="758952" y="5678424"/>
            <a:ext cx="128016" cy="128016"/>
          </a:xfrm>
          <a:prstGeom prst="ellipse">
            <a:avLst/>
          </a:prstGeom>
          <a:solidFill>
            <a:srgbClr val="16979A"/>
          </a:solidFill>
          <a:ln w="12700">
            <a:solidFill>
              <a:srgbClr val="16979A"/>
            </a:solidFill>
            <a:prstDash val="solid"/>
          </a:ln>
        </p:spPr>
      </p:sp>
      <p:sp>
        <p:nvSpPr>
          <p:cNvPr id="41" name="Text 37"/>
          <p:cNvSpPr/>
          <p:nvPr/>
        </p:nvSpPr>
        <p:spPr>
          <a:xfrm>
            <a:off x="978408" y="562356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Physical: Wheel of Wellness</a:t>
            </a:r>
            <a:endParaRPr lang="en-US" sz="1100" dirty="0"/>
          </a:p>
        </p:txBody>
      </p:sp>
      <p:sp>
        <p:nvSpPr>
          <p:cNvPr id="42" name="Shape 38"/>
          <p:cNvSpPr/>
          <p:nvPr/>
        </p:nvSpPr>
        <p:spPr>
          <a:xfrm>
            <a:off x="3410712" y="5678424"/>
            <a:ext cx="128016" cy="128016"/>
          </a:xfrm>
          <a:prstGeom prst="ellipse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43" name="Text 39"/>
          <p:cNvSpPr/>
          <p:nvPr/>
        </p:nvSpPr>
        <p:spPr>
          <a:xfrm>
            <a:off x="3630168" y="562356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Spiritual: Spiritual intelligence</a:t>
            </a:r>
            <a:endParaRPr lang="en-US" sz="1100" dirty="0"/>
          </a:p>
        </p:txBody>
      </p:sp>
      <p:sp>
        <p:nvSpPr>
          <p:cNvPr id="44" name="Shape 40"/>
          <p:cNvSpPr/>
          <p:nvPr/>
        </p:nvSpPr>
        <p:spPr>
          <a:xfrm>
            <a:off x="6217920" y="4297680"/>
            <a:ext cx="5513832" cy="1874520"/>
          </a:xfrm>
          <a:prstGeom prst="roundRect">
            <a:avLst>
              <a:gd name="adj" fmla="val 3902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45" name="Text 41"/>
          <p:cNvSpPr/>
          <p:nvPr/>
        </p:nvSpPr>
        <p:spPr>
          <a:xfrm>
            <a:off x="6446520" y="4462272"/>
            <a:ext cx="5074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MAP</a:t>
            </a:r>
            <a:endParaRPr lang="en-US" sz="1100" dirty="0"/>
          </a:p>
        </p:txBody>
      </p:sp>
      <p:sp>
        <p:nvSpPr>
          <p:cNvPr id="46" name="Text 42"/>
          <p:cNvSpPr/>
          <p:nvPr/>
        </p:nvSpPr>
        <p:spPr>
          <a:xfrm>
            <a:off x="6446520" y="4800600"/>
            <a:ext cx="5074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schools → contemporary frames</a:t>
            </a:r>
            <a:endParaRPr lang="en-US" sz="1400" dirty="0"/>
          </a:p>
        </p:txBody>
      </p:sp>
      <p:sp>
        <p:nvSpPr>
          <p:cNvPr id="47" name="Text 43"/>
          <p:cNvSpPr/>
          <p:nvPr/>
        </p:nvSpPr>
        <p:spPr>
          <a:xfrm>
            <a:off x="6446520" y="5212080"/>
            <a:ext cx="5074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  ·  Behavioural  ·  Contingency  ·  Relational  ·  Shared  ·  Neuroscience  →  Integral frames (AQAL, I–Thou, Ubuntu)</a:t>
            </a:r>
            <a:endParaRPr lang="en-US" sz="1300" dirty="0"/>
          </a:p>
        </p:txBody>
      </p:sp>
      <p:sp>
        <p:nvSpPr>
          <p:cNvPr id="48" name="Shape 44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49" name="Text 45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50" name="Text 46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3/12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 at the centre. Six developable faces.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502920" y="1417320"/>
            <a:ext cx="1118585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Super-Cube® is a multidimensional leadership model: the individual sits at the core of a cube whose six faces are Choices, Principles, Mental, Emotional, Physical, and Spiritual—each a developable domain of human-centric leadership.</a:t>
            </a:r>
            <a:endParaRPr lang="en-US" sz="1400" dirty="0"/>
          </a:p>
        </p:txBody>
      </p:sp>
      <p:sp>
        <p:nvSpPr>
          <p:cNvPr id="7" name="Shape 3"/>
          <p:cNvSpPr/>
          <p:nvPr/>
        </p:nvSpPr>
        <p:spPr>
          <a:xfrm>
            <a:off x="4709160" y="260604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171A20"/>
          </a:solidFill>
          <a:ln w="12700">
            <a:solidFill>
              <a:srgbClr val="171A20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10000"/>
              </a:srgbClr>
            </a:outerShdw>
          </a:effectLst>
        </p:spPr>
      </p:sp>
      <p:sp>
        <p:nvSpPr>
          <p:cNvPr id="8" name="Text 4"/>
          <p:cNvSpPr/>
          <p:nvPr/>
        </p:nvSpPr>
        <p:spPr>
          <a:xfrm>
            <a:off x="4709160" y="288036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4709160" y="333756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0B0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developing leader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502920" y="2331720"/>
            <a:ext cx="1874520" cy="868680"/>
          </a:xfrm>
          <a:prstGeom prst="roundRect">
            <a:avLst>
              <a:gd name="adj" fmla="val 842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6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502920" y="2331720"/>
            <a:ext cx="1874520" cy="54864"/>
          </a:xfrm>
          <a:prstGeom prst="rect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02920" y="2624328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Choices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2560320" y="2331720"/>
            <a:ext cx="1874520" cy="868680"/>
          </a:xfrm>
          <a:prstGeom prst="roundRect">
            <a:avLst>
              <a:gd name="adj" fmla="val 842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6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2560320" y="2331720"/>
            <a:ext cx="1874520" cy="54864"/>
          </a:xfrm>
          <a:prstGeom prst="rect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2560320" y="2624328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Principles</a:t>
            </a:r>
            <a:endParaRPr lang="en-US" sz="1500" dirty="0"/>
          </a:p>
        </p:txBody>
      </p:sp>
      <p:sp>
        <p:nvSpPr>
          <p:cNvPr id="16" name="Shape 12"/>
          <p:cNvSpPr/>
          <p:nvPr/>
        </p:nvSpPr>
        <p:spPr>
          <a:xfrm>
            <a:off x="7635240" y="2331720"/>
            <a:ext cx="1874520" cy="868680"/>
          </a:xfrm>
          <a:prstGeom prst="roundRect">
            <a:avLst>
              <a:gd name="adj" fmla="val 842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6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7635240" y="2331720"/>
            <a:ext cx="1874520" cy="54864"/>
          </a:xfrm>
          <a:prstGeom prst="rect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7635240" y="2624328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</a:t>
            </a:r>
            <a:endParaRPr lang="en-US" sz="1500" dirty="0"/>
          </a:p>
        </p:txBody>
      </p:sp>
      <p:sp>
        <p:nvSpPr>
          <p:cNvPr id="19" name="Shape 15"/>
          <p:cNvSpPr/>
          <p:nvPr/>
        </p:nvSpPr>
        <p:spPr>
          <a:xfrm>
            <a:off x="9692640" y="2331720"/>
            <a:ext cx="1874520" cy="868680"/>
          </a:xfrm>
          <a:prstGeom prst="roundRect">
            <a:avLst>
              <a:gd name="adj" fmla="val 842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6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9692640" y="2331720"/>
            <a:ext cx="1874520" cy="54864"/>
          </a:xfrm>
          <a:prstGeom prst="rect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9692640" y="2624328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</a:t>
            </a:r>
            <a:endParaRPr lang="en-US" sz="1500" dirty="0"/>
          </a:p>
        </p:txBody>
      </p:sp>
      <p:sp>
        <p:nvSpPr>
          <p:cNvPr id="22" name="Shape 18"/>
          <p:cNvSpPr/>
          <p:nvPr/>
        </p:nvSpPr>
        <p:spPr>
          <a:xfrm>
            <a:off x="2560320" y="4343400"/>
            <a:ext cx="1874520" cy="868680"/>
          </a:xfrm>
          <a:prstGeom prst="roundRect">
            <a:avLst>
              <a:gd name="adj" fmla="val 842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6000"/>
              </a:srgbClr>
            </a:outerShdw>
          </a:effectLst>
        </p:spPr>
      </p:sp>
      <p:sp>
        <p:nvSpPr>
          <p:cNvPr id="23" name="Shape 19"/>
          <p:cNvSpPr/>
          <p:nvPr/>
        </p:nvSpPr>
        <p:spPr>
          <a:xfrm>
            <a:off x="2560320" y="4343400"/>
            <a:ext cx="1874520" cy="54864"/>
          </a:xfrm>
          <a:prstGeom prst="rect">
            <a:avLst/>
          </a:prstGeom>
          <a:solidFill>
            <a:srgbClr val="16979A"/>
          </a:solidFill>
          <a:ln w="12700">
            <a:solidFill>
              <a:srgbClr val="16979A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2560320" y="4636008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</a:t>
            </a:r>
            <a:endParaRPr lang="en-US" sz="1500" dirty="0"/>
          </a:p>
        </p:txBody>
      </p:sp>
      <p:sp>
        <p:nvSpPr>
          <p:cNvPr id="25" name="Shape 21"/>
          <p:cNvSpPr/>
          <p:nvPr/>
        </p:nvSpPr>
        <p:spPr>
          <a:xfrm>
            <a:off x="7635240" y="4343400"/>
            <a:ext cx="1874520" cy="868680"/>
          </a:xfrm>
          <a:prstGeom prst="roundRect">
            <a:avLst>
              <a:gd name="adj" fmla="val 842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6000"/>
              </a:srgbClr>
            </a:outerShdw>
          </a:effectLst>
        </p:spPr>
      </p:sp>
      <p:sp>
        <p:nvSpPr>
          <p:cNvPr id="26" name="Shape 22"/>
          <p:cNvSpPr/>
          <p:nvPr/>
        </p:nvSpPr>
        <p:spPr>
          <a:xfrm>
            <a:off x="7635240" y="4343400"/>
            <a:ext cx="1874520" cy="54864"/>
          </a:xfrm>
          <a:prstGeom prst="rect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7635240" y="4636008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</a:t>
            </a:r>
            <a:endParaRPr lang="en-US" sz="1500" dirty="0"/>
          </a:p>
        </p:txBody>
      </p:sp>
      <p:sp>
        <p:nvSpPr>
          <p:cNvPr id="28" name="Text 24"/>
          <p:cNvSpPr/>
          <p:nvPr/>
        </p:nvSpPr>
        <p:spPr>
          <a:xfrm>
            <a:off x="502920" y="5760720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from the core outward—measure, practise, re-measure.</a:t>
            </a:r>
            <a:endParaRPr lang="en-US" sz="1300" dirty="0"/>
          </a:p>
        </p:txBody>
      </p:sp>
      <p:sp>
        <p:nvSpPr>
          <p:cNvPr id="29" name="Shape 25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31" name="Text 27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4/12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FACES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cube. Six leadership capacities.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502920" y="155448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502920" y="1554480"/>
            <a:ext cx="3566160" cy="54864"/>
          </a:xfrm>
          <a:prstGeom prst="rect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758952" y="1874520"/>
            <a:ext cx="256032" cy="256032"/>
          </a:xfrm>
          <a:prstGeom prst="ellipse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1143000" y="187452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Choices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758952" y="237744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Decision-making under complexity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758952" y="2926080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B320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 theory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251960" y="155448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251960" y="1554480"/>
            <a:ext cx="3566160" cy="54864"/>
          </a:xfrm>
          <a:prstGeom prst="rect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07992" y="1874520"/>
            <a:ext cx="256032" cy="256032"/>
          </a:xfrm>
          <a:prstGeom prst="ellipse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892040" y="187452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Principles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4507992" y="237744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foundations &amp; trust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4507992" y="2926080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D1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Principle-centred leadership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8001000" y="155448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8001000" y="1554480"/>
            <a:ext cx="3566160" cy="54864"/>
          </a:xfrm>
          <a:prstGeom prst="rect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8257032" y="1874520"/>
            <a:ext cx="256032" cy="256032"/>
          </a:xfrm>
          <a:prstGeom prst="ellipse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641080" y="187452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</a:t>
            </a:r>
            <a:endParaRPr lang="en-US" sz="1700" dirty="0"/>
          </a:p>
        </p:txBody>
      </p:sp>
      <p:sp>
        <p:nvSpPr>
          <p:cNvPr id="22" name="Text 18"/>
          <p:cNvSpPr/>
          <p:nvPr/>
        </p:nvSpPr>
        <p:spPr>
          <a:xfrm>
            <a:off x="8257032" y="237744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Clarity, vision, problem-solving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8257032" y="2926080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ED8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Cognition theory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502920" y="379476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25" name="Shape 21"/>
          <p:cNvSpPr/>
          <p:nvPr/>
        </p:nvSpPr>
        <p:spPr>
          <a:xfrm>
            <a:off x="502920" y="3794760"/>
            <a:ext cx="3566160" cy="54864"/>
          </a:xfrm>
          <a:prstGeom prst="rect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758952" y="4114800"/>
            <a:ext cx="256032" cy="256032"/>
          </a:xfrm>
          <a:prstGeom prst="ellipse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1143000" y="411480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</a:t>
            </a:r>
            <a:endParaRPr lang="en-US" sz="1700" dirty="0"/>
          </a:p>
        </p:txBody>
      </p:sp>
      <p:sp>
        <p:nvSpPr>
          <p:cNvPr id="28" name="Text 24"/>
          <p:cNvSpPr/>
          <p:nvPr/>
        </p:nvSpPr>
        <p:spPr>
          <a:xfrm>
            <a:off x="758952" y="461772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 &amp; social intelligence</a:t>
            </a:r>
            <a:endParaRPr lang="en-US" sz="1300" dirty="0"/>
          </a:p>
        </p:txBody>
      </p:sp>
      <p:sp>
        <p:nvSpPr>
          <p:cNvPr id="29" name="Text 25"/>
          <p:cNvSpPr/>
          <p:nvPr/>
        </p:nvSpPr>
        <p:spPr>
          <a:xfrm>
            <a:off x="758952" y="5166360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676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 ability model</a:t>
            </a:r>
            <a:endParaRPr lang="en-US" sz="1200" dirty="0"/>
          </a:p>
        </p:txBody>
      </p:sp>
      <p:sp>
        <p:nvSpPr>
          <p:cNvPr id="30" name="Shape 26"/>
          <p:cNvSpPr/>
          <p:nvPr/>
        </p:nvSpPr>
        <p:spPr>
          <a:xfrm>
            <a:off x="4251960" y="379476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31" name="Shape 27"/>
          <p:cNvSpPr/>
          <p:nvPr/>
        </p:nvSpPr>
        <p:spPr>
          <a:xfrm>
            <a:off x="4251960" y="3794760"/>
            <a:ext cx="3566160" cy="54864"/>
          </a:xfrm>
          <a:prstGeom prst="rect">
            <a:avLst/>
          </a:prstGeom>
          <a:solidFill>
            <a:srgbClr val="16979A"/>
          </a:solidFill>
          <a:ln w="12700">
            <a:solidFill>
              <a:srgbClr val="16979A"/>
            </a:solidFill>
            <a:prstDash val="solid"/>
          </a:ln>
        </p:spPr>
      </p:sp>
      <p:sp>
        <p:nvSpPr>
          <p:cNvPr id="32" name="Shape 28"/>
          <p:cNvSpPr/>
          <p:nvPr/>
        </p:nvSpPr>
        <p:spPr>
          <a:xfrm>
            <a:off x="4507992" y="4114800"/>
            <a:ext cx="256032" cy="256032"/>
          </a:xfrm>
          <a:prstGeom prst="ellipse">
            <a:avLst/>
          </a:prstGeom>
          <a:solidFill>
            <a:srgbClr val="16979A"/>
          </a:solidFill>
          <a:ln w="12700">
            <a:solidFill>
              <a:srgbClr val="16979A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4892040" y="411480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</a:t>
            </a:r>
            <a:endParaRPr lang="en-US" sz="1700" dirty="0"/>
          </a:p>
        </p:txBody>
      </p:sp>
      <p:sp>
        <p:nvSpPr>
          <p:cNvPr id="34" name="Text 30"/>
          <p:cNvSpPr/>
          <p:nvPr/>
        </p:nvSpPr>
        <p:spPr>
          <a:xfrm>
            <a:off x="4507992" y="461772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Energy, presence, stamina</a:t>
            </a:r>
            <a:endParaRPr lang="en-US" sz="1300" dirty="0"/>
          </a:p>
        </p:txBody>
      </p:sp>
      <p:sp>
        <p:nvSpPr>
          <p:cNvPr id="35" name="Text 31"/>
          <p:cNvSpPr/>
          <p:nvPr/>
        </p:nvSpPr>
        <p:spPr>
          <a:xfrm>
            <a:off x="4507992" y="5166360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69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Wheel of Wellness</a:t>
            </a:r>
            <a:endParaRPr lang="en-US" sz="1200" dirty="0"/>
          </a:p>
        </p:txBody>
      </p:sp>
      <p:sp>
        <p:nvSpPr>
          <p:cNvPr id="36" name="Shape 32"/>
          <p:cNvSpPr/>
          <p:nvPr/>
        </p:nvSpPr>
        <p:spPr>
          <a:xfrm>
            <a:off x="8001000" y="3794760"/>
            <a:ext cx="3566160" cy="2057400"/>
          </a:xfrm>
          <a:prstGeom prst="roundRect">
            <a:avLst>
              <a:gd name="adj" fmla="val 3556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37" name="Shape 33"/>
          <p:cNvSpPr/>
          <p:nvPr/>
        </p:nvSpPr>
        <p:spPr>
          <a:xfrm>
            <a:off x="8001000" y="3794760"/>
            <a:ext cx="3566160" cy="54864"/>
          </a:xfrm>
          <a:prstGeom prst="rect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38" name="Shape 34"/>
          <p:cNvSpPr/>
          <p:nvPr/>
        </p:nvSpPr>
        <p:spPr>
          <a:xfrm>
            <a:off x="8257032" y="4114800"/>
            <a:ext cx="256032" cy="256032"/>
          </a:xfrm>
          <a:prstGeom prst="ellipse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39" name="Text 35"/>
          <p:cNvSpPr/>
          <p:nvPr/>
        </p:nvSpPr>
        <p:spPr>
          <a:xfrm>
            <a:off x="8641080" y="411480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</a:t>
            </a:r>
            <a:endParaRPr lang="en-US" sz="1700" dirty="0"/>
          </a:p>
        </p:txBody>
      </p:sp>
      <p:sp>
        <p:nvSpPr>
          <p:cNvPr id="40" name="Text 36"/>
          <p:cNvSpPr/>
          <p:nvPr/>
        </p:nvSpPr>
        <p:spPr>
          <a:xfrm>
            <a:off x="8257032" y="461772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Purpose, contribution, example</a:t>
            </a:r>
            <a:endParaRPr lang="en-US" sz="1300" dirty="0"/>
          </a:p>
        </p:txBody>
      </p:sp>
      <p:sp>
        <p:nvSpPr>
          <p:cNvPr id="41" name="Text 37"/>
          <p:cNvSpPr/>
          <p:nvPr/>
        </p:nvSpPr>
        <p:spPr>
          <a:xfrm>
            <a:off x="8257032" y="5166360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264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 intelligence</a:t>
            </a:r>
            <a:endParaRPr lang="en-US" sz="1200" dirty="0"/>
          </a:p>
        </p:txBody>
      </p:sp>
      <p:sp>
        <p:nvSpPr>
          <p:cNvPr id="42" name="Shape 38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43" name="Text 39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44" name="Text 40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5/12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FOUNDATION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Empirically validated. Practice-oriented.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502920" y="1554480"/>
            <a:ext cx="5577840" cy="4526280"/>
          </a:xfrm>
          <a:prstGeom prst="roundRect">
            <a:avLst>
              <a:gd name="adj" fmla="val 2020"/>
            </a:avLst>
          </a:prstGeom>
          <a:solidFill>
            <a:srgbClr val="171A20"/>
          </a:solidFill>
          <a:ln w="12700">
            <a:solidFill>
              <a:srgbClr val="171A20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10000"/>
              </a:srgbClr>
            </a:outerShdw>
          </a:effectLst>
        </p:spPr>
      </p:sp>
      <p:sp>
        <p:nvSpPr>
          <p:cNvPr id="7" name="Text 3"/>
          <p:cNvSpPr/>
          <p:nvPr/>
        </p:nvSpPr>
        <p:spPr>
          <a:xfrm>
            <a:off x="868680" y="1874520"/>
            <a:ext cx="4846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A0A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DOCTORAL RESEARCH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868680" y="22402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UKZN · DBA · 2020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868680" y="278892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Leadership Skills Development Model for the Kwaden Group: A Case Study of an African FMCG Business-Network (Muller, C. R.).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868680" y="3840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Pragmatic explanatory sequential mixed methods: quantitative structure first, qualitative depth second—within an African FMCG business network.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68680" y="4937760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N=132  ·  CFA CFI≈0.86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Interviews N=10  ·  α≈0.60–0.80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355080" y="1554480"/>
            <a:ext cx="5330952" cy="1417320"/>
          </a:xfrm>
          <a:prstGeom prst="roundRect">
            <a:avLst>
              <a:gd name="adj" fmla="val 516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355080" y="1554480"/>
            <a:ext cx="73152" cy="1417320"/>
          </a:xfrm>
          <a:prstGeom prst="rect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675120" y="181051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70–76%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6675120" y="224028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capacity developable through deliberate practice—not fixed by heredity alone.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6355080" y="3108960"/>
            <a:ext cx="5330952" cy="1417320"/>
          </a:xfrm>
          <a:prstGeom prst="roundRect">
            <a:avLst>
              <a:gd name="adj" fmla="val 516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355080" y="3108960"/>
            <a:ext cx="73152" cy="1417320"/>
          </a:xfrm>
          <a:prstGeom prst="rect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6675120" y="336499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+45.1%</a:t>
            </a:r>
            <a:endParaRPr lang="en-US" sz="2000" dirty="0"/>
          </a:p>
        </p:txBody>
      </p:sp>
      <p:sp>
        <p:nvSpPr>
          <p:cNvPr id="19" name="Text 15"/>
          <p:cNvSpPr/>
          <p:nvPr/>
        </p:nvSpPr>
        <p:spPr>
          <a:xfrm>
            <a:off x="6675120" y="379476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construct gain in Principles—integrity, context, and accountable practice.</a:t>
            </a:r>
            <a:endParaRPr lang="en-US" sz="1300" dirty="0"/>
          </a:p>
        </p:txBody>
      </p:sp>
      <p:sp>
        <p:nvSpPr>
          <p:cNvPr id="20" name="Shape 16"/>
          <p:cNvSpPr/>
          <p:nvPr/>
        </p:nvSpPr>
        <p:spPr>
          <a:xfrm>
            <a:off x="6355080" y="4663440"/>
            <a:ext cx="5330952" cy="1417320"/>
          </a:xfrm>
          <a:prstGeom prst="roundRect">
            <a:avLst>
              <a:gd name="adj" fmla="val 516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6355080" y="4663440"/>
            <a:ext cx="73152" cy="1417320"/>
          </a:xfrm>
          <a:prstGeom prst="rect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675120" y="491947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faces</a:t>
            </a:r>
            <a:endParaRPr lang="en-US" sz="2000" dirty="0"/>
          </a:p>
        </p:txBody>
      </p:sp>
      <p:sp>
        <p:nvSpPr>
          <p:cNvPr id="23" name="Text 19"/>
          <p:cNvSpPr/>
          <p:nvPr/>
        </p:nvSpPr>
        <p:spPr>
          <a:xfrm>
            <a:off x="6675120" y="534924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constructs validated in survey structure and senior-leader interviews.</a:t>
            </a:r>
            <a:endParaRPr lang="en-US" sz="1300" dirty="0"/>
          </a:p>
        </p:txBody>
      </p:sp>
      <p:sp>
        <p:nvSpPr>
          <p:cNvPr id="24" name="Shape 20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6/12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SUPER-CUBE® LEARN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6-step pathway from orientation to certificate.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438912" y="1600200"/>
            <a:ext cx="1828800" cy="4434840"/>
          </a:xfrm>
          <a:prstGeom prst="roundRect">
            <a:avLst>
              <a:gd name="adj" fmla="val 4000"/>
            </a:avLst>
          </a:prstGeom>
          <a:solidFill>
            <a:srgbClr val="F4F4F4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438912" y="1600200"/>
            <a:ext cx="1828800" cy="54864"/>
          </a:xfrm>
          <a:prstGeom prst="rect">
            <a:avLst/>
          </a:prstGeom>
          <a:solidFill>
            <a:srgbClr val="B32026"/>
          </a:solidFill>
          <a:ln w="12700">
            <a:solidFill>
              <a:srgbClr val="B32026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438912" y="2011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320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548640" y="2743200"/>
            <a:ext cx="1609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programme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548640" y="4023360"/>
            <a:ext cx="16093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Kids · Adolescents · Adults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2377440" y="1600200"/>
            <a:ext cx="1828800" cy="4434840"/>
          </a:xfrm>
          <a:prstGeom prst="roundRect">
            <a:avLst>
              <a:gd name="adj" fmla="val 4000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2377440" y="1600200"/>
            <a:ext cx="1828800" cy="54864"/>
          </a:xfrm>
          <a:prstGeom prst="rect">
            <a:avLst/>
          </a:prstGeom>
          <a:solidFill>
            <a:srgbClr val="5D1F5E"/>
          </a:solidFill>
          <a:ln w="12700">
            <a:solidFill>
              <a:srgbClr val="5D1F5E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2377440" y="2011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5D1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2487168" y="2743200"/>
            <a:ext cx="1609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2487168" y="4023360"/>
            <a:ext cx="16093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philosophy · theory · model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4315968" y="1600200"/>
            <a:ext cx="1828800" cy="4434840"/>
          </a:xfrm>
          <a:prstGeom prst="roundRect">
            <a:avLst>
              <a:gd name="adj" fmla="val 4000"/>
            </a:avLst>
          </a:prstGeom>
          <a:solidFill>
            <a:srgbClr val="F4F4F4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4315968" y="1600200"/>
            <a:ext cx="1828800" cy="54864"/>
          </a:xfrm>
          <a:prstGeom prst="rect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4315968" y="2011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D8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19" name="Text 15"/>
          <p:cNvSpPr/>
          <p:nvPr/>
        </p:nvSpPr>
        <p:spPr>
          <a:xfrm>
            <a:off x="4425696" y="2743200"/>
            <a:ext cx="1609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4425696" y="4023360"/>
            <a:ext cx="16093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Pre-assess all six faces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6254496" y="1600200"/>
            <a:ext cx="1828800" cy="4434840"/>
          </a:xfrm>
          <a:prstGeom prst="roundRect">
            <a:avLst>
              <a:gd name="adj" fmla="val 4000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22" name="Shape 18"/>
          <p:cNvSpPr/>
          <p:nvPr/>
        </p:nvSpPr>
        <p:spPr>
          <a:xfrm>
            <a:off x="6254496" y="1600200"/>
            <a:ext cx="1828800" cy="54864"/>
          </a:xfrm>
          <a:prstGeom prst="rect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6254496" y="2011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676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000" dirty="0"/>
          </a:p>
        </p:txBody>
      </p:sp>
      <p:sp>
        <p:nvSpPr>
          <p:cNvPr id="24" name="Text 20"/>
          <p:cNvSpPr/>
          <p:nvPr/>
        </p:nvSpPr>
        <p:spPr>
          <a:xfrm>
            <a:off x="6364224" y="2743200"/>
            <a:ext cx="1609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six faces</a:t>
            </a:r>
            <a:endParaRPr lang="en-US" sz="1500" dirty="0"/>
          </a:p>
        </p:txBody>
      </p:sp>
      <p:sp>
        <p:nvSpPr>
          <p:cNvPr id="25" name="Text 21"/>
          <p:cNvSpPr/>
          <p:nvPr/>
        </p:nvSpPr>
        <p:spPr>
          <a:xfrm>
            <a:off x="6364224" y="4023360"/>
            <a:ext cx="16093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Courses + deliberate practice</a:t>
            </a:r>
            <a:endParaRPr lang="en-US" sz="1200" dirty="0"/>
          </a:p>
        </p:txBody>
      </p:sp>
      <p:sp>
        <p:nvSpPr>
          <p:cNvPr id="26" name="Shape 22"/>
          <p:cNvSpPr/>
          <p:nvPr/>
        </p:nvSpPr>
        <p:spPr>
          <a:xfrm>
            <a:off x="8193024" y="1600200"/>
            <a:ext cx="1828800" cy="4434840"/>
          </a:xfrm>
          <a:prstGeom prst="roundRect">
            <a:avLst>
              <a:gd name="adj" fmla="val 4000"/>
            </a:avLst>
          </a:prstGeom>
          <a:solidFill>
            <a:srgbClr val="F4F4F4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27" name="Shape 23"/>
          <p:cNvSpPr/>
          <p:nvPr/>
        </p:nvSpPr>
        <p:spPr>
          <a:xfrm>
            <a:off x="8193024" y="1600200"/>
            <a:ext cx="1828800" cy="54864"/>
          </a:xfrm>
          <a:prstGeom prst="rect">
            <a:avLst/>
          </a:prstGeom>
          <a:solidFill>
            <a:srgbClr val="16979A"/>
          </a:solidFill>
          <a:ln w="12700">
            <a:solidFill>
              <a:srgbClr val="16979A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8193024" y="2011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69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000" dirty="0"/>
          </a:p>
        </p:txBody>
      </p:sp>
      <p:sp>
        <p:nvSpPr>
          <p:cNvPr id="29" name="Text 25"/>
          <p:cNvSpPr/>
          <p:nvPr/>
        </p:nvSpPr>
        <p:spPr>
          <a:xfrm>
            <a:off x="8302752" y="2743200"/>
            <a:ext cx="1609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Re-measure</a:t>
            </a:r>
            <a:endParaRPr lang="en-US" sz="1500" dirty="0"/>
          </a:p>
        </p:txBody>
      </p:sp>
      <p:sp>
        <p:nvSpPr>
          <p:cNvPr id="30" name="Text 26"/>
          <p:cNvSpPr/>
          <p:nvPr/>
        </p:nvSpPr>
        <p:spPr>
          <a:xfrm>
            <a:off x="8302752" y="4023360"/>
            <a:ext cx="16093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Post-assessment &amp; growth delta</a:t>
            </a:r>
            <a:endParaRPr lang="en-US" sz="1200" dirty="0"/>
          </a:p>
        </p:txBody>
      </p:sp>
      <p:sp>
        <p:nvSpPr>
          <p:cNvPr id="31" name="Shape 27"/>
          <p:cNvSpPr/>
          <p:nvPr/>
        </p:nvSpPr>
        <p:spPr>
          <a:xfrm>
            <a:off x="10131552" y="1600200"/>
            <a:ext cx="1828800" cy="4434840"/>
          </a:xfrm>
          <a:prstGeom prst="roundRect">
            <a:avLst>
              <a:gd name="adj" fmla="val 4000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32" name="Shape 28"/>
          <p:cNvSpPr/>
          <p:nvPr/>
        </p:nvSpPr>
        <p:spPr>
          <a:xfrm>
            <a:off x="10131552" y="1600200"/>
            <a:ext cx="1828800" cy="54864"/>
          </a:xfrm>
          <a:prstGeom prst="rect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10131552" y="2011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64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000" dirty="0"/>
          </a:p>
        </p:txBody>
      </p:sp>
      <p:sp>
        <p:nvSpPr>
          <p:cNvPr id="34" name="Text 30"/>
          <p:cNvSpPr/>
          <p:nvPr/>
        </p:nvSpPr>
        <p:spPr>
          <a:xfrm>
            <a:off x="10241280" y="2743200"/>
            <a:ext cx="1609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&amp; certificate</a:t>
            </a:r>
            <a:endParaRPr lang="en-US" sz="1500" dirty="0"/>
          </a:p>
        </p:txBody>
      </p:sp>
      <p:sp>
        <p:nvSpPr>
          <p:cNvPr id="35" name="Text 31"/>
          <p:cNvSpPr/>
          <p:nvPr/>
        </p:nvSpPr>
        <p:spPr>
          <a:xfrm>
            <a:off x="10241280" y="4023360"/>
            <a:ext cx="16093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report + verified cert</a:t>
            </a:r>
            <a:endParaRPr lang="en-US" sz="1200" dirty="0"/>
          </a:p>
        </p:txBody>
      </p:sp>
      <p:sp>
        <p:nvSpPr>
          <p:cNvPr id="36" name="Shape 32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37" name="Text 33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38" name="Text 34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7/12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PRACTICE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becomes behaviour.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502920" y="1417320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one-off courses: continuous face tracking, micro-practices, and a weekly plan keep growth alive between sessions.</a:t>
            </a:r>
            <a:endParaRPr lang="en-US" sz="1400" dirty="0"/>
          </a:p>
        </p:txBody>
      </p:sp>
      <p:sp>
        <p:nvSpPr>
          <p:cNvPr id="7" name="Shape 3"/>
          <p:cNvSpPr/>
          <p:nvPr/>
        </p:nvSpPr>
        <p:spPr>
          <a:xfrm>
            <a:off x="502920" y="2011680"/>
            <a:ext cx="3566160" cy="4023360"/>
          </a:xfrm>
          <a:prstGeom prst="roundRect">
            <a:avLst>
              <a:gd name="adj" fmla="val 205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822960" y="2331720"/>
            <a:ext cx="530352" cy="530352"/>
          </a:xfrm>
          <a:prstGeom prst="roundRect">
            <a:avLst>
              <a:gd name="adj" fmla="val 13793"/>
            </a:avLst>
          </a:prstGeom>
          <a:solidFill>
            <a:srgbClr val="F4F4F4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22960" y="2450592"/>
            <a:ext cx="530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320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822960" y="3154680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check-in</a:t>
            </a:r>
            <a:endParaRPr lang="en-US" sz="1900" dirty="0"/>
          </a:p>
        </p:txBody>
      </p:sp>
      <p:sp>
        <p:nvSpPr>
          <p:cNvPr id="11" name="Text 7"/>
          <p:cNvSpPr/>
          <p:nvPr/>
        </p:nvSpPr>
        <p:spPr>
          <a:xfrm>
            <a:off x="822960" y="36118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320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 PULSE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822960" y="4114800"/>
            <a:ext cx="2926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ratings across the six faces reveal patterns over days and weeks—strengths, dips, and priorities.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4251960" y="2011680"/>
            <a:ext cx="3566160" cy="4023360"/>
          </a:xfrm>
          <a:prstGeom prst="roundRect">
            <a:avLst>
              <a:gd name="adj" fmla="val 205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572000" y="2331720"/>
            <a:ext cx="530352" cy="530352"/>
          </a:xfrm>
          <a:prstGeom prst="roundRect">
            <a:avLst>
              <a:gd name="adj" fmla="val 13793"/>
            </a:avLst>
          </a:prstGeom>
          <a:solidFill>
            <a:srgbClr val="F4F4F4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0" y="2450592"/>
            <a:ext cx="530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D1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4572000" y="3154680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Micro-practices</a:t>
            </a:r>
            <a:endParaRPr lang="en-US" sz="1900" dirty="0"/>
          </a:p>
        </p:txBody>
      </p:sp>
      <p:sp>
        <p:nvSpPr>
          <p:cNvPr id="17" name="Text 13"/>
          <p:cNvSpPr/>
          <p:nvPr/>
        </p:nvSpPr>
        <p:spPr>
          <a:xfrm>
            <a:off x="4572000" y="36118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5D1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REPS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4572000" y="4114800"/>
            <a:ext cx="2926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Short, targeted actions matched to weaker faces so deliberate practice fits real schedules.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8001000" y="2011680"/>
            <a:ext cx="3566160" cy="4023360"/>
          </a:xfrm>
          <a:prstGeom prst="roundRect">
            <a:avLst>
              <a:gd name="adj" fmla="val 205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321040" y="2331720"/>
            <a:ext cx="530352" cy="530352"/>
          </a:xfrm>
          <a:prstGeom prst="roundRect">
            <a:avLst>
              <a:gd name="adj" fmla="val 13793"/>
            </a:avLst>
          </a:prstGeom>
          <a:solidFill>
            <a:srgbClr val="F4F4F4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321040" y="2450592"/>
            <a:ext cx="530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69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8321040" y="3154680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plan</a:t>
            </a:r>
            <a:endParaRPr lang="en-US" sz="1900" dirty="0"/>
          </a:p>
        </p:txBody>
      </p:sp>
      <p:sp>
        <p:nvSpPr>
          <p:cNvPr id="23" name="Text 19"/>
          <p:cNvSpPr/>
          <p:nvPr/>
        </p:nvSpPr>
        <p:spPr>
          <a:xfrm>
            <a:off x="8321040" y="36118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9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&amp; REVIEW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8321040" y="4114800"/>
            <a:ext cx="2926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simple plan that names focus faces, wins, and next steps—ready for coaches and cohorts.</a:t>
            </a:r>
            <a:endParaRPr lang="en-US" sz="1400" dirty="0"/>
          </a:p>
        </p:txBody>
      </p:sp>
      <p:sp>
        <p:nvSpPr>
          <p:cNvPr id="25" name="Shape 21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27" name="Text 23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8/12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s/super-cube-website/scripts/.pptx-assets/rainbow-hair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"/>
          </a:xfrm>
          <a:prstGeom prst="rect">
            <a:avLst/>
          </a:prstGeom>
        </p:spPr>
      </p:pic>
      <p:pic>
        <p:nvPicPr>
          <p:cNvPr id="3" name="Image 1" descr="/workspaces/super-cube-website/scripts/.pptx-assets/logo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1508760" cy="32004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658368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PROGRAMMES</a:t>
            </a:r>
            <a:endParaRPr lang="en-US" sz="1100" dirty="0"/>
          </a:p>
        </p:txBody>
      </p:sp>
      <p:sp>
        <p:nvSpPr>
          <p:cNvPr id="5" name="Text 1"/>
          <p:cNvSpPr/>
          <p:nvPr/>
        </p:nvSpPr>
        <p:spPr>
          <a:xfrm>
            <a:off x="502920" y="896112"/>
            <a:ext cx="1118585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cube. Age-adapted language.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502920" y="1554480"/>
            <a:ext cx="3566160" cy="3566160"/>
          </a:xfrm>
          <a:prstGeom prst="roundRect">
            <a:avLst>
              <a:gd name="adj" fmla="val 205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502920" y="1554480"/>
            <a:ext cx="3566160" cy="54864"/>
          </a:xfrm>
          <a:prstGeom prst="rect">
            <a:avLst/>
          </a:prstGeom>
          <a:solidFill>
            <a:srgbClr val="ED8F20"/>
          </a:solidFill>
          <a:ln w="12700">
            <a:solidFill>
              <a:srgbClr val="ED8F20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822960" y="19202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Kids</a:t>
            </a:r>
            <a:endParaRPr lang="en-US" sz="2400" dirty="0"/>
          </a:p>
        </p:txBody>
      </p:sp>
      <p:sp>
        <p:nvSpPr>
          <p:cNvPr id="9" name="Text 5"/>
          <p:cNvSpPr/>
          <p:nvPr/>
        </p:nvSpPr>
        <p:spPr>
          <a:xfrm>
            <a:off x="822960" y="23317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D8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Ages 5–12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822960" y="292608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 character, curiosity, and kindness.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22960" y="39319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Stories, play-based practice, parent/teacher support.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4251960" y="1554480"/>
            <a:ext cx="3566160" cy="3566160"/>
          </a:xfrm>
          <a:prstGeom prst="roundRect">
            <a:avLst>
              <a:gd name="adj" fmla="val 205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251960" y="1554480"/>
            <a:ext cx="3566160" cy="54864"/>
          </a:xfrm>
          <a:prstGeom prst="rect">
            <a:avLst/>
          </a:prstGeom>
          <a:solidFill>
            <a:srgbClr val="367638"/>
          </a:solidFill>
          <a:ln w="12700">
            <a:solidFill>
              <a:srgbClr val="367638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572000" y="19202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Adolescents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4572000" y="23317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676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Ages 13–21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4572000" y="292608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Identity, influence, and wise decisions.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572000" y="39319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School, sport, first jobs, digital life scenarios.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8001000" y="1554480"/>
            <a:ext cx="3566160" cy="3566160"/>
          </a:xfrm>
          <a:prstGeom prst="roundRect">
            <a:avLst>
              <a:gd name="adj" fmla="val 2051"/>
            </a:avLst>
          </a:prstGeom>
          <a:solidFill>
            <a:srgbClr val="FAFAFA"/>
          </a:solidFill>
          <a:ln w="12700">
            <a:solidFill>
              <a:srgbClr val="E8E8E8"/>
            </a:solidFill>
            <a:prstDash val="solid"/>
          </a:ln>
          <a:effectLst>
            <a:outerShdw sx="100000" sy="100000" kx="0" ky="0" algn="bl" rotWithShape="0" blurRad="101600" dist="25400" dir="16200000">
              <a:srgbClr val="000000">
                <a:alpha val="7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8001000" y="1554480"/>
            <a:ext cx="3566160" cy="54864"/>
          </a:xfrm>
          <a:prstGeom prst="rect">
            <a:avLst/>
          </a:prstGeom>
          <a:solidFill>
            <a:srgbClr val="26408C"/>
          </a:solidFill>
          <a:ln w="12700">
            <a:solidFill>
              <a:srgbClr val="26408C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21040" y="19202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Adults</a:t>
            </a:r>
            <a:endParaRPr lang="en-US" sz="2400" dirty="0"/>
          </a:p>
        </p:txBody>
      </p:sp>
      <p:sp>
        <p:nvSpPr>
          <p:cNvPr id="21" name="Text 17"/>
          <p:cNvSpPr/>
          <p:nvPr/>
        </p:nvSpPr>
        <p:spPr>
          <a:xfrm>
            <a:off x="8321040" y="23317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64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Ages 22+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8321040" y="292608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Human-centric leadership for work and life.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8321040" y="39319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pathway: assess → learn → practise → report.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502920" y="5394960"/>
            <a:ext cx="111858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1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 ·  Individuals  ·  Schools  ·  Corporate L&amp;D  ·  Coaches</a:t>
            </a:r>
            <a:endParaRPr lang="en-US" sz="1400" dirty="0"/>
          </a:p>
        </p:txBody>
      </p:sp>
      <p:sp>
        <p:nvSpPr>
          <p:cNvPr id="25" name="Text 21"/>
          <p:cNvSpPr/>
          <p:nvPr/>
        </p:nvSpPr>
        <p:spPr>
          <a:xfrm>
            <a:off x="502920" y="5760720"/>
            <a:ext cx="1118585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language from age 5 to senior leadership—one model, adapted pathways.</a:t>
            </a:r>
            <a:endParaRPr lang="en-US" sz="1300" dirty="0"/>
          </a:p>
        </p:txBody>
      </p:sp>
      <p:sp>
        <p:nvSpPr>
          <p:cNvPr id="26" name="Shape 22"/>
          <p:cNvSpPr/>
          <p:nvPr/>
        </p:nvSpPr>
        <p:spPr>
          <a:xfrm>
            <a:off x="502920" y="6382512"/>
            <a:ext cx="11185855" cy="9144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502920" y="649224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www.super-cube.me</a:t>
            </a:r>
            <a:endParaRPr lang="en-US" sz="1100" dirty="0"/>
          </a:p>
        </p:txBody>
      </p:sp>
      <p:sp>
        <p:nvSpPr>
          <p:cNvPr id="28" name="Text 24"/>
          <p:cNvSpPr/>
          <p:nvPr/>
        </p:nvSpPr>
        <p:spPr>
          <a:xfrm>
            <a:off x="10591495" y="649224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8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9/12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Super-Cube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Super-Cube® Overview</dc:title>
  <dc:subject>Human-centric leadership developed from the core outward</dc:subject>
  <dc:creator>Craig Ross Muller</dc:creator>
  <cp:lastModifiedBy>Craig Ross Muller</cp:lastModifiedBy>
  <cp:revision>1</cp:revision>
  <dcterms:created xsi:type="dcterms:W3CDTF">2026-08-12T15:00:42Z</dcterms:created>
  <dcterms:modified xsi:type="dcterms:W3CDTF">2026-08-12T15:00:42Z</dcterms:modified>
</cp:coreProperties>
</file>